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9" r:id="rId3"/>
    <p:sldId id="260" r:id="rId4"/>
    <p:sldId id="261" r:id="rId5"/>
    <p:sldId id="265" r:id="rId6"/>
    <p:sldId id="263" r:id="rId7"/>
    <p:sldId id="266" r:id="rId8"/>
    <p:sldId id="267" r:id="rId9"/>
    <p:sldId id="268" r:id="rId10"/>
    <p:sldId id="270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C295150-4FD7-4802-B0EB-D52217513A72}" type="datetime1">
              <a:rPr lang="en-US" smtClean="0"/>
              <a:pPr/>
              <a:t>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1895A-832A-4167-BE9B-7448CA062309}" type="datetime1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571FF-D602-4BB6-9683-7A1E909D4296}" type="datetime1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328DC58-B928-8F46-BA9B-930F5DF463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8752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5092F18-7B90-9840-B8EE-424AE32D6D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355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2BEB-5202-498C-89F7-BBD3BEE1B887}" type="datetime1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2B6C6-10FF-4510-A888-F0B9C6A788B0}" type="datetime1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47B31-A4E1-4FCE-8661-5EC33A675437}" type="datetime1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D832D-B7F8-4A85-B115-3F84BE9AC26D}" type="datetime1">
              <a:rPr lang="en-US" smtClean="0"/>
              <a:pPr/>
              <a:t>2/16/2015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4F3-05F7-41C1-B84E-68CE2E00C83C}" type="datetime1">
              <a:rPr lang="en-US" smtClean="0"/>
              <a:pPr/>
              <a:t>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47F82-2B2E-4837-B3AB-C94C672FBECB}" type="datetime1">
              <a:rPr lang="en-US" smtClean="0"/>
              <a:pPr/>
              <a:t>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7738-F4B0-48EA-9B71-E0F723F8BF6C}" type="datetime1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0D5EF-7D26-425F-8C45-B9312ACE18BC}" type="datetime1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DD0FD-55B0-48C4-8AF2-8A69533EDF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1909345-DEE0-4B07-8E32-441AC9DA095E}" type="datetime1">
              <a:rPr lang="en-US" smtClean="0"/>
              <a:pPr/>
              <a:t>2/16/2015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36DD0FD-55B0-48C4-8AF2-8A69533EDFC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8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Documents%20and%20Settings\Administrator\My%20Documents\My%20Pictures\Crusades%20ppt\bells.wav" TargetMode="External"/><Relationship Id="rId1" Type="http://schemas.microsoft.com/office/2007/relationships/media" Target="file:///C:\Documents%20and%20Settings\Administrator\My%20Documents\My%20Pictures\Crusades%20ppt\bells.wav" TargetMode="Externa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2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3.WAV"/><Relationship Id="rId7" Type="http://schemas.openxmlformats.org/officeDocument/2006/relationships/image" Target="../media/image4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3.jpe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Book Antiqua" charset="0"/>
              </a:rPr>
              <a:t>THE CRUSADES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Book Antiqua" charset="0"/>
              </a:rPr>
              <a:t>A Quest for the Holy Land</a:t>
            </a:r>
          </a:p>
        </p:txBody>
      </p:sp>
      <p:pic>
        <p:nvPicPr>
          <p:cNvPr id="2052" name="bells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324600"/>
            <a:ext cx="244475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knight-horseback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"/>
            <a:ext cx="161925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975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24" fill="hold"/>
                                        <p:tgtEl>
                                          <p:spTgt spid="20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17391" y="299717"/>
            <a:ext cx="8290011" cy="1054250"/>
          </a:xfrm>
        </p:spPr>
        <p:txBody>
          <a:bodyPr/>
          <a:lstStyle/>
          <a:p>
            <a:r>
              <a:rPr lang="en-US" sz="4400" dirty="0" smtClean="0"/>
              <a:t>The Second </a:t>
            </a:r>
            <a:r>
              <a:rPr lang="en-US" sz="4400" dirty="0"/>
              <a:t>Crusade (1147-1154)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9802" y="5796356"/>
            <a:ext cx="8407599" cy="964637"/>
          </a:xfrm>
        </p:spPr>
        <p:txBody>
          <a:bodyPr>
            <a:normAutofit/>
          </a:bodyPr>
          <a:lstStyle/>
          <a:p>
            <a:r>
              <a:rPr lang="en-US" dirty="0" smtClean="0"/>
              <a:t>Europeans fail </a:t>
            </a:r>
            <a:r>
              <a:rPr lang="en-US" dirty="0"/>
              <a:t>to recapture </a:t>
            </a:r>
            <a:r>
              <a:rPr lang="en-US" dirty="0" smtClean="0"/>
              <a:t>a “Crusader state” of Edessa—accomplished nothing!</a:t>
            </a:r>
            <a:endParaRPr lang="en-US" dirty="0"/>
          </a:p>
        </p:txBody>
      </p:sp>
      <p:pic>
        <p:nvPicPr>
          <p:cNvPr id="15366" name="Picture 1030" descr="C_allsti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48" y="1505055"/>
            <a:ext cx="8419282" cy="4291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38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93971" y="411539"/>
            <a:ext cx="8654537" cy="1387474"/>
          </a:xfrm>
        </p:spPr>
        <p:txBody>
          <a:bodyPr/>
          <a:lstStyle/>
          <a:p>
            <a:r>
              <a:rPr lang="en-US" sz="4800" dirty="0" smtClean="0"/>
              <a:t>The Third Crusade (1189-1192) </a:t>
            </a:r>
            <a:endParaRPr lang="en-US" sz="48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8143" y="2034177"/>
            <a:ext cx="6667285" cy="466802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1187: Muslims recapture Jerusalem!  Led by </a:t>
            </a:r>
            <a:r>
              <a:rPr lang="en-US" sz="2800" b="1" dirty="0" smtClean="0"/>
              <a:t>Saladin.</a:t>
            </a:r>
          </a:p>
          <a:p>
            <a:pPr lvl="1"/>
            <a:r>
              <a:rPr lang="en-US" sz="2400" b="1" dirty="0" smtClean="0"/>
              <a:t>Saladin </a:t>
            </a:r>
            <a:r>
              <a:rPr lang="en-US" sz="2400" dirty="0" smtClean="0"/>
              <a:t>treated fallen enemies, including Christians, with courtesy.  Known as chivalrous.  </a:t>
            </a:r>
            <a:endParaRPr lang="en-US" sz="2400" b="1" dirty="0" smtClean="0"/>
          </a:p>
          <a:p>
            <a:r>
              <a:rPr lang="en-US" sz="2800" dirty="0" smtClean="0"/>
              <a:t>Christians’ led by </a:t>
            </a:r>
            <a:r>
              <a:rPr lang="en-US" sz="2800" b="1" dirty="0" smtClean="0"/>
              <a:t>Richard “the </a:t>
            </a:r>
            <a:r>
              <a:rPr lang="en-US" sz="2800" b="1" dirty="0" err="1" smtClean="0"/>
              <a:t>Lionheart</a:t>
            </a:r>
            <a:r>
              <a:rPr lang="en-US" sz="2800" b="1" dirty="0" smtClean="0"/>
              <a:t>”</a:t>
            </a:r>
            <a:r>
              <a:rPr lang="en-US" sz="2800" dirty="0" smtClean="0"/>
              <a:t>, </a:t>
            </a:r>
            <a:r>
              <a:rPr lang="en-US" sz="2800" dirty="0"/>
              <a:t>King of England</a:t>
            </a:r>
          </a:p>
          <a:p>
            <a:pPr lvl="1"/>
            <a:r>
              <a:rPr lang="en-US" sz="2400" dirty="0"/>
              <a:t>Despite war, eventually </a:t>
            </a:r>
            <a:r>
              <a:rPr lang="en-US" sz="2400" dirty="0" smtClean="0"/>
              <a:t>a </a:t>
            </a:r>
            <a:r>
              <a:rPr lang="en-US" sz="2400" dirty="0"/>
              <a:t>truce with </a:t>
            </a:r>
            <a:r>
              <a:rPr lang="en-US" sz="2400" b="1" dirty="0" smtClean="0"/>
              <a:t>Saladin; </a:t>
            </a:r>
            <a:r>
              <a:rPr lang="en-US" sz="2400" dirty="0" smtClean="0"/>
              <a:t>Muslims kept control of Jerusalem, though Christians would </a:t>
            </a:r>
            <a:r>
              <a:rPr lang="en-US" sz="2400" dirty="0"/>
              <a:t>be allowed in </a:t>
            </a:r>
            <a:r>
              <a:rPr lang="en-US" sz="2400" dirty="0" smtClean="0"/>
              <a:t>the city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3090" y="4372861"/>
            <a:ext cx="1552895" cy="23293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4017" y="1799013"/>
            <a:ext cx="17399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12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Book Antiqua" charset="0"/>
              </a:rPr>
              <a:t>Crusades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05731" y="1371600"/>
            <a:ext cx="5104469" cy="5029200"/>
          </a:xfrm>
        </p:spPr>
        <p:txBody>
          <a:bodyPr/>
          <a:lstStyle/>
          <a:p>
            <a:r>
              <a:rPr lang="en-US" sz="3200" dirty="0" smtClean="0">
                <a:latin typeface="Book Antiqua" charset="0"/>
              </a:rPr>
              <a:t>A </a:t>
            </a:r>
            <a:r>
              <a:rPr lang="en-US" sz="3200" dirty="0">
                <a:latin typeface="Book Antiqua" charset="0"/>
              </a:rPr>
              <a:t>series </a:t>
            </a:r>
            <a:r>
              <a:rPr lang="en-US" sz="3200" dirty="0" smtClean="0">
                <a:latin typeface="Book Antiqua" charset="0"/>
              </a:rPr>
              <a:t>of wars </a:t>
            </a:r>
            <a:r>
              <a:rPr lang="en-US" sz="3200" dirty="0">
                <a:latin typeface="Book Antiqua" charset="0"/>
              </a:rPr>
              <a:t>between </a:t>
            </a:r>
            <a:r>
              <a:rPr lang="en-US" sz="3200" dirty="0" smtClean="0">
                <a:latin typeface="Book Antiqua" charset="0"/>
              </a:rPr>
              <a:t>European Christians </a:t>
            </a:r>
            <a:r>
              <a:rPr lang="en-US" sz="3200" dirty="0">
                <a:latin typeface="Book Antiqua" charset="0"/>
              </a:rPr>
              <a:t>and </a:t>
            </a:r>
            <a:r>
              <a:rPr lang="en-US" sz="3200" dirty="0" smtClean="0">
                <a:latin typeface="Book Antiqua" charset="0"/>
              </a:rPr>
              <a:t>Muslims </a:t>
            </a:r>
          </a:p>
          <a:p>
            <a:pPr lvl="1"/>
            <a:r>
              <a:rPr lang="en-US" sz="2800" dirty="0" smtClean="0">
                <a:latin typeface="Book Antiqua" charset="0"/>
              </a:rPr>
              <a:t>From 1095 -1291</a:t>
            </a:r>
          </a:p>
          <a:p>
            <a:pPr marL="411480" lvl="1" indent="0">
              <a:buNone/>
            </a:pPr>
            <a:endParaRPr lang="en-US" sz="2800" dirty="0">
              <a:latin typeface="Book Antiqua" charset="0"/>
            </a:endParaRPr>
          </a:p>
          <a:p>
            <a:r>
              <a:rPr lang="en-US" sz="3200" dirty="0">
                <a:latin typeface="Book Antiqua" charset="0"/>
              </a:rPr>
              <a:t>They fought over control of Jerusalem which was called the </a:t>
            </a:r>
            <a:r>
              <a:rPr lang="en-US" sz="3200" b="1" dirty="0">
                <a:latin typeface="Book Antiqua" charset="0"/>
              </a:rPr>
              <a:t>Holy Land </a:t>
            </a:r>
            <a:endParaRPr lang="en-US" sz="3200" dirty="0">
              <a:latin typeface="Book Antiqua" charset="0"/>
            </a:endParaRPr>
          </a:p>
          <a:p>
            <a:pPr lvl="1"/>
            <a:endParaRPr lang="en-US" sz="2400" dirty="0">
              <a:latin typeface="Book Antiqua" charset="0"/>
            </a:endParaRPr>
          </a:p>
        </p:txBody>
      </p:sp>
      <p:pic>
        <p:nvPicPr>
          <p:cNvPr id="15369" name="Picture 9" descr="7160P4~The-Middle-Ages-The-Crusades-Post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676400"/>
            <a:ext cx="30861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76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ook Antiqua" charset="0"/>
              </a:rPr>
              <a:t>Jerusalem’s Importance</a:t>
            </a:r>
            <a:endParaRPr lang="en-US" dirty="0">
              <a:latin typeface="Book Antiqua" charset="0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199" y="1371600"/>
            <a:ext cx="5140027" cy="5189504"/>
          </a:xfrm>
        </p:spPr>
        <p:txBody>
          <a:bodyPr/>
          <a:lstStyle/>
          <a:p>
            <a:r>
              <a:rPr lang="en-US" sz="3200" dirty="0" smtClean="0">
                <a:latin typeface="Book Antiqua" charset="0"/>
              </a:rPr>
              <a:t>Jews: site of King Solomon’s Temple</a:t>
            </a:r>
          </a:p>
          <a:p>
            <a:r>
              <a:rPr lang="en-US" sz="3200" dirty="0" smtClean="0">
                <a:latin typeface="Book Antiqua" charset="0"/>
              </a:rPr>
              <a:t>Christians: site of Christ’s death, resurrection (Church of Holy </a:t>
            </a:r>
            <a:r>
              <a:rPr lang="en-US" sz="3200" dirty="0" err="1" smtClean="0">
                <a:latin typeface="Book Antiqua" charset="0"/>
              </a:rPr>
              <a:t>Sepulchre</a:t>
            </a:r>
            <a:r>
              <a:rPr lang="en-US" sz="3200" dirty="0" smtClean="0">
                <a:latin typeface="Book Antiqua" charset="0"/>
              </a:rPr>
              <a:t>)</a:t>
            </a:r>
          </a:p>
          <a:p>
            <a:r>
              <a:rPr lang="en-US" sz="3200" dirty="0" smtClean="0">
                <a:latin typeface="Book Antiqua" charset="0"/>
              </a:rPr>
              <a:t>Muslims: site of Muhammad’s ascension</a:t>
            </a:r>
            <a:endParaRPr lang="en-US" sz="3200" dirty="0">
              <a:latin typeface="Book Antiqua" charset="0"/>
            </a:endParaRPr>
          </a:p>
          <a:p>
            <a:pPr lvl="1"/>
            <a:endParaRPr lang="en-US" sz="2400" dirty="0">
              <a:latin typeface="Book Antiqua" charset="0"/>
            </a:endParaRPr>
          </a:p>
        </p:txBody>
      </p:sp>
      <p:pic>
        <p:nvPicPr>
          <p:cNvPr id="15369" name="Picture 9" descr="7160P4~The-Middle-Ages-The-Crusades-Post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676400"/>
            <a:ext cx="30861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94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731" y="388022"/>
            <a:ext cx="8572223" cy="1236384"/>
          </a:xfrm>
        </p:spPr>
        <p:txBody>
          <a:bodyPr/>
          <a:lstStyle/>
          <a:p>
            <a:r>
              <a:rPr lang="en-US" sz="4800" dirty="0" smtClean="0"/>
              <a:t>Background Causes of Crusades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624" y="1951870"/>
            <a:ext cx="8807402" cy="4491651"/>
          </a:xfrm>
        </p:spPr>
        <p:txBody>
          <a:bodyPr/>
          <a:lstStyle/>
          <a:p>
            <a:r>
              <a:rPr lang="en-US" sz="2800" dirty="0" smtClean="0"/>
              <a:t>Christians had been going to Holy Land for centuries for pilgrimage, and Muslims never got in the pilgrims’ way</a:t>
            </a:r>
          </a:p>
          <a:p>
            <a:pPr lvl="1"/>
            <a:r>
              <a:rPr lang="en-US" sz="2400" dirty="0" smtClean="0"/>
              <a:t>Year 1000 brought an increase of pilgrims</a:t>
            </a:r>
          </a:p>
          <a:p>
            <a:r>
              <a:rPr lang="en-US" sz="2800" dirty="0" smtClean="0"/>
              <a:t>1009: Al-Hakim (caliph) burns Church of Holy Sepulcher, but it’s re-built.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6796" y="4826000"/>
            <a:ext cx="1803400" cy="2032000"/>
          </a:xfrm>
          <a:prstGeom prst="rect">
            <a:avLst/>
          </a:prstGeom>
        </p:spPr>
      </p:pic>
      <p:pic>
        <p:nvPicPr>
          <p:cNvPr id="5" name="Picture 16" descr="cross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287" y="4819650"/>
            <a:ext cx="14287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63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4700"/>
            <a:ext cx="9144000" cy="5296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090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235178" y="274638"/>
            <a:ext cx="8631018" cy="1143000"/>
          </a:xfrm>
        </p:spPr>
        <p:txBody>
          <a:bodyPr/>
          <a:lstStyle/>
          <a:p>
            <a:r>
              <a:rPr lang="en-US" sz="4800" i="1" dirty="0" smtClean="0">
                <a:latin typeface="Book Antiqua" charset="0"/>
              </a:rPr>
              <a:t>Immediate</a:t>
            </a:r>
            <a:r>
              <a:rPr lang="en-US" sz="4800" dirty="0" smtClean="0">
                <a:latin typeface="Book Antiqua" charset="0"/>
              </a:rPr>
              <a:t> Causes of Crusades</a:t>
            </a:r>
            <a:endParaRPr lang="en-US" sz="4800" dirty="0">
              <a:latin typeface="Book Antiqua" charset="0"/>
            </a:endParaRPr>
          </a:p>
        </p:txBody>
      </p:sp>
      <p:grpSp>
        <p:nvGrpSpPr>
          <p:cNvPr id="17415" name="Group 7"/>
          <p:cNvGrpSpPr>
            <a:grpSpLocks noChangeAspect="1"/>
          </p:cNvGrpSpPr>
          <p:nvPr/>
        </p:nvGrpSpPr>
        <p:grpSpPr bwMode="auto">
          <a:xfrm>
            <a:off x="457200" y="1614488"/>
            <a:ext cx="8495210" cy="4640902"/>
            <a:chOff x="288" y="1017"/>
            <a:chExt cx="2880" cy="720"/>
          </a:xfrm>
        </p:grpSpPr>
        <p:sp>
          <p:nvSpPr>
            <p:cNvPr id="17414" name="AutoShape 6"/>
            <p:cNvSpPr>
              <a:spLocks noChangeAspect="1" noChangeArrowheads="1" noTextEdit="1"/>
            </p:cNvSpPr>
            <p:nvPr/>
          </p:nvSpPr>
          <p:spPr bwMode="auto">
            <a:xfrm>
              <a:off x="288" y="1017"/>
              <a:ext cx="288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cxnSp>
          <p:nvCxnSpPr>
            <p:cNvPr id="17422" name="_s17422"/>
            <p:cNvCxnSpPr>
              <a:cxnSpLocks noChangeShapeType="1"/>
              <a:stCxn id="17419" idx="0"/>
              <a:endCxn id="17416" idx="2"/>
            </p:cNvCxnSpPr>
            <p:nvPr/>
          </p:nvCxnSpPr>
          <p:spPr bwMode="auto">
            <a:xfrm rot="5400000" flipH="1">
              <a:off x="2160" y="873"/>
              <a:ext cx="144" cy="1008"/>
            </a:xfrm>
            <a:prstGeom prst="bentConnector3">
              <a:avLst>
                <a:gd name="adj1" fmla="val 12722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421" name="_s17421"/>
            <p:cNvCxnSpPr>
              <a:cxnSpLocks noChangeShapeType="1"/>
              <a:stCxn id="17418" idx="0"/>
              <a:endCxn id="17416" idx="2"/>
            </p:cNvCxnSpPr>
            <p:nvPr/>
          </p:nvCxnSpPr>
          <p:spPr bwMode="auto">
            <a:xfrm rot="16200000">
              <a:off x="1657" y="1376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420" name="_s17420"/>
            <p:cNvCxnSpPr>
              <a:cxnSpLocks noChangeShapeType="1"/>
              <a:stCxn id="17417" idx="0"/>
              <a:endCxn id="17416" idx="2"/>
            </p:cNvCxnSpPr>
            <p:nvPr/>
          </p:nvCxnSpPr>
          <p:spPr bwMode="auto">
            <a:xfrm rot="16200000">
              <a:off x="1152" y="873"/>
              <a:ext cx="144" cy="1008"/>
            </a:xfrm>
            <a:prstGeom prst="bentConnector3">
              <a:avLst>
                <a:gd name="adj1" fmla="val 12722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7416" name="_s17416"/>
            <p:cNvSpPr>
              <a:spLocks noChangeArrowheads="1"/>
            </p:cNvSpPr>
            <p:nvPr/>
          </p:nvSpPr>
          <p:spPr bwMode="auto">
            <a:xfrm>
              <a:off x="1296" y="101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100" dirty="0">
                  <a:latin typeface="Book Antiqua" charset="0"/>
                </a:rPr>
                <a:t>Muslim Turks </a:t>
              </a:r>
            </a:p>
            <a:p>
              <a:pPr algn="ctr"/>
              <a:r>
                <a:rPr lang="en-US" sz="2100" dirty="0">
                  <a:latin typeface="Book Antiqua" charset="0"/>
                </a:rPr>
                <a:t>captured Jerusalem</a:t>
              </a:r>
            </a:p>
            <a:p>
              <a:pPr algn="ctr"/>
              <a:r>
                <a:rPr lang="en-US" sz="2100" dirty="0">
                  <a:latin typeface="Book Antiqua" charset="0"/>
                </a:rPr>
                <a:t>from the Byzantine</a:t>
              </a:r>
            </a:p>
            <a:p>
              <a:pPr algn="ctr"/>
              <a:r>
                <a:rPr lang="en-US" sz="2100" dirty="0">
                  <a:latin typeface="Book Antiqua" charset="0"/>
                </a:rPr>
                <a:t>Empire</a:t>
              </a:r>
            </a:p>
          </p:txBody>
        </p:sp>
        <p:sp>
          <p:nvSpPr>
            <p:cNvPr id="17417" name="_s17417"/>
            <p:cNvSpPr>
              <a:spLocks noChangeArrowheads="1"/>
            </p:cNvSpPr>
            <p:nvPr/>
          </p:nvSpPr>
          <p:spPr bwMode="auto">
            <a:xfrm>
              <a:off x="288" y="144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100" dirty="0" smtClean="0">
                  <a:latin typeface="Book Antiqua" charset="0"/>
                </a:rPr>
                <a:t>Muslim Turks less</a:t>
              </a:r>
            </a:p>
            <a:p>
              <a:pPr algn="ctr"/>
              <a:r>
                <a:rPr lang="en-US" sz="2100" dirty="0">
                  <a:latin typeface="Book Antiqua" charset="0"/>
                </a:rPr>
                <a:t>s</a:t>
              </a:r>
              <a:r>
                <a:rPr lang="en-US" sz="2100" dirty="0" smtClean="0">
                  <a:latin typeface="Book Antiqua" charset="0"/>
                </a:rPr>
                <a:t>upportive of </a:t>
              </a:r>
              <a:br>
                <a:rPr lang="en-US" sz="2100" dirty="0" smtClean="0">
                  <a:latin typeface="Book Antiqua" charset="0"/>
                </a:rPr>
              </a:br>
              <a:r>
                <a:rPr lang="en-US" sz="2100" dirty="0" smtClean="0">
                  <a:latin typeface="Book Antiqua" charset="0"/>
                </a:rPr>
                <a:t>Christian pilgrims</a:t>
              </a:r>
              <a:endParaRPr lang="en-US" sz="2100" dirty="0">
                <a:latin typeface="Book Antiqua" charset="0"/>
              </a:endParaRPr>
            </a:p>
          </p:txBody>
        </p:sp>
        <p:sp>
          <p:nvSpPr>
            <p:cNvPr id="17418" name="_s17418"/>
            <p:cNvSpPr>
              <a:spLocks noChangeArrowheads="1"/>
            </p:cNvSpPr>
            <p:nvPr/>
          </p:nvSpPr>
          <p:spPr bwMode="auto">
            <a:xfrm>
              <a:off x="1296" y="144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100" dirty="0">
                  <a:latin typeface="Book Antiqua" charset="0"/>
                </a:rPr>
                <a:t>Christian pilgrims</a:t>
              </a:r>
            </a:p>
            <a:p>
              <a:pPr algn="ctr"/>
              <a:r>
                <a:rPr lang="en-US" sz="2100" dirty="0">
                  <a:latin typeface="Book Antiqua" charset="0"/>
                </a:rPr>
                <a:t>were attacked</a:t>
              </a:r>
            </a:p>
          </p:txBody>
        </p:sp>
        <p:sp>
          <p:nvSpPr>
            <p:cNvPr id="17419" name="_s17419"/>
            <p:cNvSpPr>
              <a:spLocks noChangeArrowheads="1"/>
            </p:cNvSpPr>
            <p:nvPr/>
          </p:nvSpPr>
          <p:spPr bwMode="auto">
            <a:xfrm>
              <a:off x="2304" y="144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en-US" sz="2100" dirty="0">
                  <a:latin typeface="Book Antiqua" charset="0"/>
                </a:rPr>
                <a:t>Byzantine </a:t>
              </a:r>
              <a:r>
                <a:rPr lang="en-US" sz="2100" dirty="0" smtClean="0">
                  <a:latin typeface="Book Antiqua" charset="0"/>
                </a:rPr>
                <a:t>Emperor </a:t>
              </a:r>
            </a:p>
            <a:p>
              <a:pPr algn="ctr"/>
              <a:r>
                <a:rPr lang="en-US" sz="2100" dirty="0" smtClean="0">
                  <a:latin typeface="Book Antiqua" charset="0"/>
                </a:rPr>
                <a:t>(Alexius I)</a:t>
              </a:r>
              <a:endParaRPr lang="en-US" sz="2100" dirty="0">
                <a:latin typeface="Book Antiqua" charset="0"/>
              </a:endParaRPr>
            </a:p>
            <a:p>
              <a:pPr algn="ctr"/>
              <a:r>
                <a:rPr lang="en-US" sz="2100" dirty="0">
                  <a:latin typeface="Book Antiqua" charset="0"/>
                </a:rPr>
                <a:t>feared </a:t>
              </a:r>
              <a:r>
                <a:rPr lang="en-US" sz="2100" dirty="0" smtClean="0">
                  <a:latin typeface="Book Antiqua" charset="0"/>
                </a:rPr>
                <a:t>an attack </a:t>
              </a:r>
              <a:r>
                <a:rPr lang="en-US" sz="2100" dirty="0">
                  <a:latin typeface="Book Antiqua" charset="0"/>
                </a:rPr>
                <a:t>on </a:t>
              </a:r>
              <a:endParaRPr lang="en-US" sz="2100" dirty="0" smtClean="0">
                <a:latin typeface="Book Antiqua" charset="0"/>
              </a:endParaRPr>
            </a:p>
            <a:p>
              <a:pPr algn="ctr"/>
              <a:r>
                <a:rPr lang="en-US" sz="2100" dirty="0" smtClean="0">
                  <a:latin typeface="Book Antiqua" charset="0"/>
                </a:rPr>
                <a:t>Constantinople</a:t>
              </a:r>
              <a:endParaRPr lang="en-US" sz="2100" dirty="0">
                <a:latin typeface="Book Antiqua" charset="0"/>
              </a:endParaRPr>
            </a:p>
          </p:txBody>
        </p:sp>
      </p:grpSp>
      <p:pic>
        <p:nvPicPr>
          <p:cNvPr id="17423" name="Picture 15" descr="Allah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557338"/>
            <a:ext cx="2628900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24" name="Picture 16" descr="cross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447800"/>
            <a:ext cx="14287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17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1649"/>
            <a:ext cx="4648200" cy="1387474"/>
          </a:xfrm>
        </p:spPr>
        <p:txBody>
          <a:bodyPr/>
          <a:lstStyle/>
          <a:p>
            <a:r>
              <a:rPr lang="en-US" sz="4400" dirty="0"/>
              <a:t>Pope Urban II and his call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348" y="1904838"/>
            <a:ext cx="4899852" cy="4953162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Byzantine </a:t>
            </a:r>
            <a:r>
              <a:rPr lang="en-US" sz="2800" dirty="0"/>
              <a:t>Emperor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    Alexius I </a:t>
            </a:r>
            <a:r>
              <a:rPr lang="en-US" sz="2800" dirty="0" smtClean="0">
                <a:sym typeface="Wingdings" charset="0"/>
              </a:rPr>
              <a:t>asks </a:t>
            </a:r>
            <a:r>
              <a:rPr lang="en-US" sz="2800" dirty="0">
                <a:sym typeface="Wingdings" charset="0"/>
              </a:rPr>
              <a:t>Church </a:t>
            </a:r>
            <a:r>
              <a:rPr lang="en-US" sz="2800" dirty="0" smtClean="0">
                <a:sym typeface="Wingdings" charset="0"/>
              </a:rPr>
              <a:t>for   </a:t>
            </a:r>
          </a:p>
          <a:p>
            <a:pPr marL="0" indent="0">
              <a:buNone/>
            </a:pPr>
            <a:r>
              <a:rPr lang="en-US" sz="2800" dirty="0">
                <a:sym typeface="Wingdings" charset="0"/>
              </a:rPr>
              <a:t> </a:t>
            </a:r>
            <a:r>
              <a:rPr lang="en-US" sz="2800" dirty="0" smtClean="0">
                <a:sym typeface="Wingdings" charset="0"/>
              </a:rPr>
              <a:t>   help against Turks</a:t>
            </a:r>
            <a:endParaRPr lang="en-US" sz="2800" dirty="0"/>
          </a:p>
          <a:p>
            <a:pPr>
              <a:buFontTx/>
              <a:buNone/>
            </a:pPr>
            <a:endParaRPr lang="en-US" sz="2800" dirty="0"/>
          </a:p>
          <a:p>
            <a:r>
              <a:rPr lang="en-US" sz="2800" dirty="0" smtClean="0"/>
              <a:t>1095: Pope </a:t>
            </a:r>
            <a:r>
              <a:rPr lang="en-US" sz="2800" dirty="0"/>
              <a:t>Urban II issues a call for </a:t>
            </a:r>
            <a:r>
              <a:rPr lang="en-US" sz="2800" dirty="0" smtClean="0"/>
              <a:t>a “holy” war, </a:t>
            </a:r>
            <a:r>
              <a:rPr lang="en-US" sz="2800" dirty="0"/>
              <a:t>or </a:t>
            </a:r>
            <a:r>
              <a:rPr lang="en-US" sz="2800" dirty="0" smtClean="0"/>
              <a:t>Crusade, </a:t>
            </a:r>
            <a:r>
              <a:rPr lang="en-US" sz="2800" dirty="0"/>
              <a:t>to capture </a:t>
            </a:r>
            <a:r>
              <a:rPr lang="en-US" sz="2800" dirty="0" smtClean="0"/>
              <a:t>back Jerusalem from </a:t>
            </a:r>
            <a:r>
              <a:rPr lang="en-US" sz="2800" dirty="0"/>
              <a:t>Muslims</a:t>
            </a:r>
          </a:p>
          <a:p>
            <a:pPr lvl="1"/>
            <a:r>
              <a:rPr lang="en-US" sz="2400" dirty="0"/>
              <a:t>Pope assured that those that </a:t>
            </a:r>
            <a:r>
              <a:rPr lang="en-US" sz="2400" dirty="0" smtClean="0"/>
              <a:t>died </a:t>
            </a:r>
            <a:r>
              <a:rPr lang="en-US" sz="2400" dirty="0"/>
              <a:t>in Crusade will have a place in Heaven</a:t>
            </a:r>
          </a:p>
          <a:p>
            <a:pPr lvl="1"/>
            <a:endParaRPr lang="en-US" sz="2400" dirty="0"/>
          </a:p>
        </p:txBody>
      </p:sp>
      <p:pic>
        <p:nvPicPr>
          <p:cNvPr id="6148" name="Picture 4" descr="250px-CouncilofClermo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737" y="320837"/>
            <a:ext cx="4005263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Book Antiqua" charset="0"/>
              </a:rPr>
              <a:t>Who Answered the Call?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800">
                <a:latin typeface="Book Antiqua" charset="0"/>
              </a:rPr>
              <a:t>Feudal Lords</a:t>
            </a:r>
          </a:p>
          <a:p>
            <a:endParaRPr lang="en-US" sz="4800">
              <a:latin typeface="Book Antiqua" charset="0"/>
            </a:endParaRPr>
          </a:p>
          <a:p>
            <a:r>
              <a:rPr lang="en-US" sz="4800">
                <a:latin typeface="Book Antiqua" charset="0"/>
              </a:rPr>
              <a:t>Knights</a:t>
            </a:r>
          </a:p>
          <a:p>
            <a:endParaRPr lang="en-US" sz="4800">
              <a:latin typeface="Book Antiqua" charset="0"/>
            </a:endParaRPr>
          </a:p>
          <a:p>
            <a:r>
              <a:rPr lang="en-US" sz="4800">
                <a:latin typeface="Book Antiqua" charset="0"/>
              </a:rPr>
              <a:t>Peasants</a:t>
            </a:r>
          </a:p>
        </p:txBody>
      </p:sp>
      <p:pic>
        <p:nvPicPr>
          <p:cNvPr id="20484" name="E534D94F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324600"/>
            <a:ext cx="244475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5" name="Picture 5" descr="Pope Urban I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700" y="1828800"/>
            <a:ext cx="3975100" cy="384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72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16" fill="hold"/>
                                        <p:tgtEl>
                                          <p:spTgt spid="204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99704" y="352748"/>
            <a:ext cx="7845050" cy="1271658"/>
          </a:xfrm>
        </p:spPr>
        <p:txBody>
          <a:bodyPr/>
          <a:lstStyle/>
          <a:p>
            <a:r>
              <a:rPr lang="en-US" sz="4400" dirty="0">
                <a:latin typeface="Book Antiqua" charset="0"/>
              </a:rPr>
              <a:t>The First Crusade (1096-1099)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3971" y="2117563"/>
            <a:ext cx="4609481" cy="452596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Book Antiqua" charset="0"/>
              </a:rPr>
              <a:t>Peasant army</a:t>
            </a:r>
          </a:p>
          <a:p>
            <a:pPr lvl="1"/>
            <a:r>
              <a:rPr lang="en-US" sz="2400" dirty="0">
                <a:latin typeface="Book Antiqua" charset="0"/>
              </a:rPr>
              <a:t>Untrained</a:t>
            </a:r>
          </a:p>
          <a:p>
            <a:pPr lvl="1"/>
            <a:r>
              <a:rPr lang="en-US" sz="2400" dirty="0">
                <a:latin typeface="Book Antiqua" charset="0"/>
              </a:rPr>
              <a:t>Lacked military equipment</a:t>
            </a:r>
          </a:p>
          <a:p>
            <a:pPr lvl="1"/>
            <a:r>
              <a:rPr lang="en-US" sz="2400" dirty="0">
                <a:latin typeface="Book Antiqua" charset="0"/>
              </a:rPr>
              <a:t>Many killed by Muslim Turks</a:t>
            </a:r>
          </a:p>
          <a:p>
            <a:r>
              <a:rPr lang="en-US" sz="2800" dirty="0">
                <a:latin typeface="Book Antiqua" charset="0"/>
              </a:rPr>
              <a:t>Knights</a:t>
            </a:r>
          </a:p>
          <a:p>
            <a:pPr lvl="1"/>
            <a:r>
              <a:rPr lang="en-US" sz="2400" dirty="0">
                <a:latin typeface="Book Antiqua" charset="0"/>
              </a:rPr>
              <a:t>Succeeded in capturing Jerusalem</a:t>
            </a:r>
          </a:p>
        </p:txBody>
      </p:sp>
      <p:pic>
        <p:nvPicPr>
          <p:cNvPr id="21508" name="Picture 4" descr="crusades fighti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752600"/>
            <a:ext cx="3730625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F7670DDF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6096000"/>
            <a:ext cx="244475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76140323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6096000"/>
            <a:ext cx="244475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816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6" fill="hold"/>
                                        <p:tgtEl>
                                          <p:spTgt spid="215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15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271" fill="hold"/>
                                        <p:tgtEl>
                                          <p:spTgt spid="215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09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Hardcover.thmx</Template>
  <TotalTime>169</TotalTime>
  <Words>315</Words>
  <Application>Microsoft Office PowerPoint</Application>
  <PresentationFormat>On-screen Show (4:3)</PresentationFormat>
  <Paragraphs>55</Paragraphs>
  <Slides>11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Book Antiqua</vt:lpstr>
      <vt:lpstr>Wingdings</vt:lpstr>
      <vt:lpstr>Hardcover</vt:lpstr>
      <vt:lpstr>THE CRUSADES</vt:lpstr>
      <vt:lpstr>Crusades</vt:lpstr>
      <vt:lpstr>Jerusalem’s Importance</vt:lpstr>
      <vt:lpstr>Background Causes of Crusades</vt:lpstr>
      <vt:lpstr>PowerPoint Presentation</vt:lpstr>
      <vt:lpstr>Immediate Causes of Crusades</vt:lpstr>
      <vt:lpstr>Pope Urban II and his call</vt:lpstr>
      <vt:lpstr>Who Answered the Call?</vt:lpstr>
      <vt:lpstr>The First Crusade (1096-1099)</vt:lpstr>
      <vt:lpstr>The Second Crusade (1147-1154)</vt:lpstr>
      <vt:lpstr>The Third Crusade (1189-1192)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Elaina Barroso</dc:creator>
  <cp:lastModifiedBy>Elaina</cp:lastModifiedBy>
  <cp:revision>11</cp:revision>
  <dcterms:created xsi:type="dcterms:W3CDTF">2015-02-13T00:25:16Z</dcterms:created>
  <dcterms:modified xsi:type="dcterms:W3CDTF">2015-02-16T20:27:13Z</dcterms:modified>
</cp:coreProperties>
</file>